
<file path=[Content_Types].xml><?xml version="1.0" encoding="utf-8"?>
<Types xmlns="http://schemas.openxmlformats.org/package/2006/content-types">
  <Default Extension="xml" ContentType="application/xml"/>
  <Default Extension="jpeg" ContentType="image/jpeg"/>
  <Default Extension="wmv" ContentType="video/x-ms-wm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84" r:id="rId5"/>
    <p:sldId id="261" r:id="rId6"/>
    <p:sldId id="260" r:id="rId7"/>
    <p:sldId id="263" r:id="rId8"/>
    <p:sldId id="281" r:id="rId9"/>
    <p:sldId id="282" r:id="rId10"/>
    <p:sldId id="264" r:id="rId11"/>
    <p:sldId id="265" r:id="rId12"/>
    <p:sldId id="266" r:id="rId13"/>
    <p:sldId id="267" r:id="rId14"/>
    <p:sldId id="270" r:id="rId15"/>
    <p:sldId id="279" r:id="rId16"/>
    <p:sldId id="275" r:id="rId17"/>
    <p:sldId id="277" r:id="rId18"/>
    <p:sldId id="269" r:id="rId19"/>
    <p:sldId id="271" r:id="rId20"/>
    <p:sldId id="272" r:id="rId21"/>
    <p:sldId id="273" r:id="rId22"/>
    <p:sldId id="283" r:id="rId23"/>
    <p:sldId id="28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2394" autoAdjust="0"/>
  </p:normalViewPr>
  <p:slideViewPr>
    <p:cSldViewPr>
      <p:cViewPr>
        <p:scale>
          <a:sx n="70" d="100"/>
          <a:sy n="70" d="100"/>
        </p:scale>
        <p:origin x="1880" y="1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42B527-B6EE-4BEB-B1B4-E1948C6974B4}" type="datetimeFigureOut">
              <a:rPr lang="en-GB" smtClean="0"/>
              <a:t>30/08/2017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A2F8EF-0CB2-45A6-AD23-F230797A5409}" type="slidenum">
              <a:rPr lang="en-GB" smtClean="0"/>
              <a:t>‹#›</a:t>
            </a:fld>
            <a:endParaRPr lang="en-GB"/>
          </a:p>
        </p:txBody>
      </p:sp>
    </p:spTree>
    <p:extLst>
      <p:ext uri="{BB962C8B-B14F-4D97-AF65-F5344CB8AC3E}">
        <p14:creationId xmlns:p14="http://schemas.microsoft.com/office/powerpoint/2010/main" val="52575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This scheme of work consists of a series of six lessons based on the exploration of youth crime. It is hoped that through practical exploration, students will gain a greater understanding of youth crime, the types of crimes that young people commit, and most importantly why. By the end of this scheme students will understand more about the law and young offenders, and the reasons behind young offenders committing crimes. Throughout these lessons students will be developing drama skills such as scriptwriting and forum theatre. The terminology and skills used are in line with the Edexcel GCSE specification.</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2</a:t>
            </a:fld>
            <a:endParaRPr lang="en-GB"/>
          </a:p>
        </p:txBody>
      </p:sp>
    </p:spTree>
    <p:extLst>
      <p:ext uri="{BB962C8B-B14F-4D97-AF65-F5344CB8AC3E}">
        <p14:creationId xmlns:p14="http://schemas.microsoft.com/office/powerpoint/2010/main" val="178542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20</a:t>
            </a:fld>
            <a:endParaRPr lang="en-GB"/>
          </a:p>
        </p:txBody>
      </p:sp>
    </p:spTree>
    <p:extLst>
      <p:ext uri="{BB962C8B-B14F-4D97-AF65-F5344CB8AC3E}">
        <p14:creationId xmlns:p14="http://schemas.microsoft.com/office/powerpoint/2010/main" val="382535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6</a:t>
            </a:fld>
            <a:endParaRPr lang="en-GB"/>
          </a:p>
        </p:txBody>
      </p:sp>
    </p:spTree>
    <p:extLst>
      <p:ext uri="{BB962C8B-B14F-4D97-AF65-F5344CB8AC3E}">
        <p14:creationId xmlns:p14="http://schemas.microsoft.com/office/powerpoint/2010/main" val="39725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7</a:t>
            </a:fld>
            <a:endParaRPr lang="en-GB"/>
          </a:p>
        </p:txBody>
      </p:sp>
    </p:spTree>
    <p:extLst>
      <p:ext uri="{BB962C8B-B14F-4D97-AF65-F5344CB8AC3E}">
        <p14:creationId xmlns:p14="http://schemas.microsoft.com/office/powerpoint/2010/main" val="290864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Create a table on the board/walls to fill in during discussions of FOR and AGAINST arguments. This will assist students in their documentary performance later in the lesson. For example, it could look like this: SAME PUNISHMENT = A crime is a crime, Age of criminal responsibility =10 </a:t>
            </a:r>
            <a:r>
              <a:rPr lang="en-GB" sz="1200" b="0" i="0" u="none" strike="noStrike" kern="1200" baseline="0" dirty="0" err="1" smtClean="0">
                <a:solidFill>
                  <a:schemeClr val="tx1"/>
                </a:solidFill>
                <a:latin typeface="+mn-lt"/>
                <a:ea typeface="+mn-ea"/>
                <a:cs typeface="+mn-cs"/>
              </a:rPr>
              <a:t>yrs</a:t>
            </a:r>
            <a:r>
              <a:rPr lang="en-GB" sz="1200" b="0" i="0" u="none" strike="noStrike" kern="1200" baseline="0" dirty="0" smtClean="0">
                <a:solidFill>
                  <a:schemeClr val="tx1"/>
                </a:solidFill>
                <a:latin typeface="+mn-lt"/>
                <a:ea typeface="+mn-ea"/>
                <a:cs typeface="+mn-cs"/>
              </a:rPr>
              <a:t> old, Need to be taught a lesson. DIFFERENT PUNISHMENT = Children may not understand/realise they have broken the law, Crime may be an accident, Peer pressure, Children should be educated, Idea of 2</a:t>
            </a:r>
            <a:r>
              <a:rPr lang="en-GB" sz="1200" b="0" i="0" u="none" strike="noStrike" kern="1200" baseline="30000" dirty="0" smtClean="0">
                <a:solidFill>
                  <a:schemeClr val="tx1"/>
                </a:solidFill>
                <a:latin typeface="+mn-lt"/>
                <a:ea typeface="+mn-ea"/>
                <a:cs typeface="+mn-cs"/>
              </a:rPr>
              <a:t>nd</a:t>
            </a:r>
            <a:r>
              <a:rPr lang="en-GB" sz="1200" b="0" i="0" u="none" strike="noStrike" kern="1200" baseline="0" dirty="0" smtClean="0">
                <a:solidFill>
                  <a:schemeClr val="tx1"/>
                </a:solidFill>
                <a:latin typeface="+mn-lt"/>
                <a:ea typeface="+mn-ea"/>
                <a:cs typeface="+mn-cs"/>
              </a:rPr>
              <a:t> chance</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9</a:t>
            </a:fld>
            <a:endParaRPr lang="en-GB"/>
          </a:p>
        </p:txBody>
      </p:sp>
    </p:spTree>
    <p:extLst>
      <p:ext uri="{BB962C8B-B14F-4D97-AF65-F5344CB8AC3E}">
        <p14:creationId xmlns:p14="http://schemas.microsoft.com/office/powerpoint/2010/main" val="111059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11</a:t>
            </a:fld>
            <a:endParaRPr lang="en-GB"/>
          </a:p>
        </p:txBody>
      </p:sp>
    </p:spTree>
    <p:extLst>
      <p:ext uri="{BB962C8B-B14F-4D97-AF65-F5344CB8AC3E}">
        <p14:creationId xmlns:p14="http://schemas.microsoft.com/office/powerpoint/2010/main" val="130439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It is important that students understand the techniques used when making a documentary and how they can recreate them.</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13</a:t>
            </a:fld>
            <a:endParaRPr lang="en-GB"/>
          </a:p>
        </p:txBody>
      </p:sp>
    </p:spTree>
    <p:extLst>
      <p:ext uri="{BB962C8B-B14F-4D97-AF65-F5344CB8AC3E}">
        <p14:creationId xmlns:p14="http://schemas.microsoft.com/office/powerpoint/2010/main" val="238532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Teacher should now hand out ‘FOR’/’AGAINST’ cards and planning sheets</a:t>
            </a:r>
            <a:r>
              <a:rPr lang="en-GB" sz="1200" baseline="0" dirty="0" smtClean="0"/>
              <a:t> and then explain/model</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15</a:t>
            </a:fld>
            <a:endParaRPr lang="en-GB"/>
          </a:p>
        </p:txBody>
      </p:sp>
    </p:spTree>
    <p:extLst>
      <p:ext uri="{BB962C8B-B14F-4D97-AF65-F5344CB8AC3E}">
        <p14:creationId xmlns:p14="http://schemas.microsoft.com/office/powerpoint/2010/main" val="77952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Display the list of things to be included to help students with their planning. While students are planning, circulate among the groups to ensure they all understand the task. If students are happier to just begin rehearsing without using the planning sheet, they may do so. Some students, however, will find this structure useful. This task could be carried into the next lesson in order to form a larger assessed performance.</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16</a:t>
            </a:fld>
            <a:endParaRPr lang="en-GB"/>
          </a:p>
        </p:txBody>
      </p:sp>
    </p:spTree>
    <p:extLst>
      <p:ext uri="{BB962C8B-B14F-4D97-AF65-F5344CB8AC3E}">
        <p14:creationId xmlns:p14="http://schemas.microsoft.com/office/powerpoint/2010/main" val="307409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18</a:t>
            </a:fld>
            <a:endParaRPr lang="en-GB"/>
          </a:p>
        </p:txBody>
      </p:sp>
    </p:spTree>
    <p:extLst>
      <p:ext uri="{BB962C8B-B14F-4D97-AF65-F5344CB8AC3E}">
        <p14:creationId xmlns:p14="http://schemas.microsoft.com/office/powerpoint/2010/main" val="347734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099F6BEB-9E08-448D-A3A6-58893E52C1C8}" type="datetimeFigureOut">
              <a:rPr lang="en-GB" smtClean="0"/>
              <a:t>30/08/2017</a:t>
            </a:fld>
            <a:endParaRPr lang="en-GB"/>
          </a:p>
        </p:txBody>
      </p:sp>
      <p:sp>
        <p:nvSpPr>
          <p:cNvPr id="91" name="Footer Placeholder 90"/>
          <p:cNvSpPr>
            <a:spLocks noGrp="1"/>
          </p:cNvSpPr>
          <p:nvPr>
            <p:ph type="ftr" sz="quarter" idx="11"/>
          </p:nvPr>
        </p:nvSpPr>
        <p:spPr/>
        <p:txBody>
          <a:bodyPr/>
          <a:lstStyle/>
          <a:p>
            <a:endParaRPr lang="en-GB"/>
          </a:p>
        </p:txBody>
      </p:sp>
      <p:sp>
        <p:nvSpPr>
          <p:cNvPr id="92" name="Slide Number Placeholder 91"/>
          <p:cNvSpPr>
            <a:spLocks noGrp="1"/>
          </p:cNvSpPr>
          <p:nvPr>
            <p:ph type="sldNum" sz="quarter" idx="12"/>
          </p:nvPr>
        </p:nvSpPr>
        <p:spPr/>
        <p:txBody>
          <a:bodyPr/>
          <a:lstStyle/>
          <a:p>
            <a:fld id="{21C6EC2A-E343-4810-886A-C0D8D6D91498}"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9F6BEB-9E08-448D-A3A6-58893E52C1C8}" type="datetimeFigureOut">
              <a:rPr lang="en-GB" smtClean="0"/>
              <a:t>30/08/2017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9F6BEB-9E08-448D-A3A6-58893E52C1C8}" type="datetimeFigureOut">
              <a:rPr lang="en-GB" smtClean="0"/>
              <a:t>30/08/2017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9F6BEB-9E08-448D-A3A6-58893E52C1C8}" type="datetimeFigureOut">
              <a:rPr lang="en-GB" smtClean="0"/>
              <a:t>30/08/2017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099F6BEB-9E08-448D-A3A6-58893E52C1C8}" type="datetimeFigureOut">
              <a:rPr lang="en-GB" smtClean="0"/>
              <a:t>30/08/2017</a:t>
            </a:fld>
            <a:endParaRPr lang="en-GB"/>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GB"/>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21C6EC2A-E343-4810-886A-C0D8D6D91498}"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wmv"/><Relationship Id="rId2" Type="http://schemas.openxmlformats.org/officeDocument/2006/relationships/video" Target="../media/media1.wm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www.google.co.uk/url?sa=i&amp;rct=j&amp;q=documentary&amp;source=images&amp;cd=&amp;cad=rja&amp;docid=n9X3Iprq7cYe2M&amp;tbnid=VGQW8OKmB5mmqM:&amp;ved=0CAUQjRw&amp;url=http://www.filmsite.org/docfilms.html&amp;ei=noMuUbWoCMiC4gSA1YHgDw&amp;psig=AFQjCNHBKoQ8-nNsjxJaBqio8OF2Fx_0hw&amp;ust=1362089230828545" TargetMode="External"/><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www.google.co.uk/url?sa=i&amp;rct=j&amp;q=uk+prison&amp;source=images&amp;cd=&amp;cad=rja&amp;docid=CzFydTv3k2jQ2M&amp;tbnid=4MtW40hDmI1n5M:&amp;ved=0CAUQjRw&amp;url=http://therespectgroup.org/tag/uk-prison-population/&amp;ei=BXYuUcnXIenM0AWA2IHYAw&amp;psig=AFQjCNG1qdgvFOZhd_1p1PhfBwNWJ6w2UQ&amp;ust=1362085714357736" TargetMode="External"/><Relationship Id="rId5" Type="http://schemas.openxmlformats.org/officeDocument/2006/relationships/image" Target="../media/image4.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YOUTH CRIME</a:t>
            </a:r>
            <a:endParaRPr lang="en-GB" dirty="0"/>
          </a:p>
        </p:txBody>
      </p:sp>
      <p:sp>
        <p:nvSpPr>
          <p:cNvPr id="3" name="Subtitle 2"/>
          <p:cNvSpPr>
            <a:spLocks noGrp="1"/>
          </p:cNvSpPr>
          <p:nvPr>
            <p:ph type="subTitle" idx="1"/>
          </p:nvPr>
        </p:nvSpPr>
        <p:spPr/>
        <p:txBody>
          <a:bodyPr/>
          <a:lstStyle/>
          <a:p>
            <a:r>
              <a:rPr lang="en-GB" dirty="0" smtClean="0"/>
              <a:t>Drama</a:t>
            </a:r>
          </a:p>
          <a:p>
            <a:r>
              <a:rPr lang="en-GB" dirty="0" smtClean="0"/>
              <a:t>Lesson 4 and 5 – Documentary</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305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15-25 Minutes</a:t>
            </a:r>
            <a:endParaRPr lang="en-GB" dirty="0"/>
          </a:p>
        </p:txBody>
      </p:sp>
      <p:sp>
        <p:nvSpPr>
          <p:cNvPr id="4" name="Title 3"/>
          <p:cNvSpPr>
            <a:spLocks noGrp="1"/>
          </p:cNvSpPr>
          <p:nvPr>
            <p:ph type="title"/>
          </p:nvPr>
        </p:nvSpPr>
        <p:spPr/>
        <p:txBody>
          <a:bodyPr/>
          <a:lstStyle/>
          <a:p>
            <a:r>
              <a:rPr lang="en-GB" dirty="0" smtClean="0"/>
              <a:t>WARM UP</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964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24744"/>
          </a:xfrm>
        </p:spPr>
        <p:txBody>
          <a:bodyPr>
            <a:noAutofit/>
          </a:bodyPr>
          <a:lstStyle/>
          <a:p>
            <a:r>
              <a:rPr lang="en-GB" sz="5400" dirty="0" smtClean="0"/>
              <a:t>EXPLORATIVE STRATEGIES</a:t>
            </a:r>
            <a:endParaRPr lang="en-GB" sz="5400" dirty="0"/>
          </a:p>
        </p:txBody>
      </p:sp>
      <p:sp>
        <p:nvSpPr>
          <p:cNvPr id="5" name="Content Placeholder 4"/>
          <p:cNvSpPr>
            <a:spLocks noGrp="1"/>
          </p:cNvSpPr>
          <p:nvPr>
            <p:ph idx="1"/>
          </p:nvPr>
        </p:nvSpPr>
        <p:spPr>
          <a:xfrm>
            <a:off x="457200" y="1196752"/>
            <a:ext cx="8229600" cy="5328592"/>
          </a:xfrm>
        </p:spPr>
        <p:txBody>
          <a:bodyPr>
            <a:normAutofit fontScale="92500" lnSpcReduction="20000"/>
          </a:bodyPr>
          <a:lstStyle/>
          <a:p>
            <a:r>
              <a:rPr lang="en-GB" sz="3900" b="1" i="1" dirty="0" smtClean="0"/>
              <a:t>Strategies we will look at today…</a:t>
            </a:r>
          </a:p>
          <a:p>
            <a:endParaRPr lang="en-GB" sz="3900" b="1" dirty="0"/>
          </a:p>
          <a:p>
            <a:r>
              <a:rPr lang="en-GB" sz="3900" b="1" dirty="0" smtClean="0"/>
              <a:t>Cross-cutting</a:t>
            </a:r>
            <a:r>
              <a:rPr lang="en-GB" sz="3900" b="1" dirty="0"/>
              <a:t>: </a:t>
            </a:r>
            <a:r>
              <a:rPr lang="en-GB" sz="3900" dirty="0"/>
              <a:t>changing the order of scenes (like a flashback</a:t>
            </a:r>
            <a:r>
              <a:rPr lang="en-GB" sz="3900" dirty="0" smtClean="0"/>
              <a:t>).</a:t>
            </a:r>
          </a:p>
          <a:p>
            <a:endParaRPr lang="en-GB" sz="3900" b="1" dirty="0"/>
          </a:p>
          <a:p>
            <a:r>
              <a:rPr lang="en-GB" sz="3900" b="1" dirty="0" smtClean="0"/>
              <a:t>Hot </a:t>
            </a:r>
            <a:r>
              <a:rPr lang="en-GB" sz="3900" b="1" dirty="0"/>
              <a:t>seating: </a:t>
            </a:r>
            <a:r>
              <a:rPr lang="en-GB" sz="3900" dirty="0"/>
              <a:t>interviewing </a:t>
            </a:r>
            <a:r>
              <a:rPr lang="en-GB" sz="3900" dirty="0" smtClean="0"/>
              <a:t>someone (asking/answering questions in role).</a:t>
            </a:r>
          </a:p>
          <a:p>
            <a:endParaRPr lang="en-GB" sz="3900" b="1" dirty="0"/>
          </a:p>
          <a:p>
            <a:r>
              <a:rPr lang="en-GB" sz="3900" b="1" dirty="0" smtClean="0"/>
              <a:t>Narration</a:t>
            </a:r>
            <a:r>
              <a:rPr lang="en-GB" sz="3900" b="1" dirty="0"/>
              <a:t>: </a:t>
            </a:r>
            <a:r>
              <a:rPr lang="en-GB" sz="3900" dirty="0"/>
              <a:t>talking directly to the audience.</a:t>
            </a:r>
            <a:endParaRPr lang="en-GB" sz="3900" i="1" dirty="0"/>
          </a:p>
          <a:p>
            <a:endParaRPr lang="en-GB" sz="3200" dirty="0"/>
          </a:p>
        </p:txBody>
      </p:sp>
    </p:spTree>
    <p:extLst>
      <p:ext uri="{BB962C8B-B14F-4D97-AF65-F5344CB8AC3E}">
        <p14:creationId xmlns:p14="http://schemas.microsoft.com/office/powerpoint/2010/main" val="3667541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Autofit/>
          </a:bodyPr>
          <a:lstStyle/>
          <a:p>
            <a:r>
              <a:rPr lang="en-GB" sz="4800" dirty="0" smtClean="0"/>
              <a:t>LOOK FOR THE STRATEGIES…</a:t>
            </a:r>
            <a:endParaRPr lang="en-GB" sz="4800" dirty="0"/>
          </a:p>
        </p:txBody>
      </p:sp>
      <p:pic>
        <p:nvPicPr>
          <p:cNvPr id="4" name="Crimewatch UK - How they caught - David Chenery-Wickens - YouTub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6588" y="1600200"/>
            <a:ext cx="7870825" cy="4525963"/>
          </a:xfrm>
        </p:spPr>
      </p:pic>
    </p:spTree>
    <p:extLst>
      <p:ext uri="{BB962C8B-B14F-4D97-AF65-F5344CB8AC3E}">
        <p14:creationId xmlns:p14="http://schemas.microsoft.com/office/powerpoint/2010/main" val="36917338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8000" dirty="0" smtClean="0"/>
              <a:t>STOP &amp; QUIZ!</a:t>
            </a:r>
            <a:endParaRPr lang="en-GB" sz="8000" dirty="0"/>
          </a:p>
        </p:txBody>
      </p:sp>
      <p:sp>
        <p:nvSpPr>
          <p:cNvPr id="3" name="Content Placeholder 2"/>
          <p:cNvSpPr>
            <a:spLocks noGrp="1"/>
          </p:cNvSpPr>
          <p:nvPr>
            <p:ph idx="1"/>
          </p:nvPr>
        </p:nvSpPr>
        <p:spPr>
          <a:xfrm>
            <a:off x="457200" y="1412776"/>
            <a:ext cx="4402832" cy="5112568"/>
          </a:xfrm>
        </p:spPr>
        <p:txBody>
          <a:bodyPr>
            <a:normAutofit lnSpcReduction="10000"/>
          </a:bodyPr>
          <a:lstStyle/>
          <a:p>
            <a:pPr marL="0" indent="0">
              <a:buNone/>
            </a:pPr>
            <a:r>
              <a:rPr lang="en-GB" sz="4000" b="1" i="1" dirty="0" smtClean="0">
                <a:solidFill>
                  <a:schemeClr val="bg1"/>
                </a:solidFill>
              </a:rPr>
              <a:t>“The aim of a </a:t>
            </a:r>
            <a:r>
              <a:rPr lang="en-GB" sz="4000" b="1" i="1" dirty="0">
                <a:solidFill>
                  <a:schemeClr val="bg1"/>
                </a:solidFill>
              </a:rPr>
              <a:t>documentary </a:t>
            </a:r>
            <a:r>
              <a:rPr lang="en-GB" sz="4000" b="1" i="1" dirty="0" smtClean="0">
                <a:solidFill>
                  <a:schemeClr val="bg1"/>
                </a:solidFill>
              </a:rPr>
              <a:t>is </a:t>
            </a:r>
            <a:r>
              <a:rPr lang="en-GB" sz="4000" b="1" i="1" dirty="0">
                <a:solidFill>
                  <a:schemeClr val="bg1"/>
                </a:solidFill>
              </a:rPr>
              <a:t>to inform and educate the </a:t>
            </a:r>
            <a:r>
              <a:rPr lang="en-GB" sz="4000" b="1" i="1" dirty="0" smtClean="0">
                <a:solidFill>
                  <a:schemeClr val="bg1"/>
                </a:solidFill>
              </a:rPr>
              <a:t>audience.”</a:t>
            </a:r>
          </a:p>
          <a:p>
            <a:endParaRPr lang="en-GB" sz="4000" dirty="0" smtClean="0"/>
          </a:p>
          <a:p>
            <a:r>
              <a:rPr lang="en-GB" sz="4000" dirty="0" smtClean="0"/>
              <a:t>What</a:t>
            </a:r>
            <a:r>
              <a:rPr lang="en-GB" sz="4000" dirty="0"/>
              <a:t> </a:t>
            </a:r>
            <a:r>
              <a:rPr lang="en-GB" sz="4000" dirty="0" smtClean="0"/>
              <a:t>would you expect </a:t>
            </a:r>
            <a:r>
              <a:rPr lang="en-GB" sz="4000" dirty="0"/>
              <a:t>to have in a </a:t>
            </a:r>
            <a:r>
              <a:rPr lang="en-GB" sz="4000" dirty="0" smtClean="0"/>
              <a:t>documentary?</a:t>
            </a:r>
            <a:endParaRPr lang="en-GB" sz="4000" dirty="0"/>
          </a:p>
          <a:p>
            <a:pPr marL="0" indent="0">
              <a:buNone/>
            </a:pPr>
            <a:endParaRPr lang="en-GB" sz="4000" dirty="0"/>
          </a:p>
        </p:txBody>
      </p:sp>
      <p:sp>
        <p:nvSpPr>
          <p:cNvPr id="4" name="Oval Callout 3"/>
          <p:cNvSpPr/>
          <p:nvPr/>
        </p:nvSpPr>
        <p:spPr>
          <a:xfrm>
            <a:off x="4355976" y="1412776"/>
            <a:ext cx="4536504" cy="381642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t>Presenter; CCTV </a:t>
            </a:r>
            <a:r>
              <a:rPr lang="en-GB" sz="3200" b="1" dirty="0" smtClean="0"/>
              <a:t>footage</a:t>
            </a:r>
          </a:p>
          <a:p>
            <a:pPr algn="ctr"/>
            <a:r>
              <a:rPr lang="en-GB" sz="3200" b="1" dirty="0"/>
              <a:t>/</a:t>
            </a:r>
            <a:r>
              <a:rPr lang="en-GB" sz="3200" b="1" dirty="0" smtClean="0"/>
              <a:t>flashback</a:t>
            </a:r>
            <a:r>
              <a:rPr lang="en-GB" sz="3200" b="1" dirty="0"/>
              <a:t>; interviews; </a:t>
            </a:r>
            <a:r>
              <a:rPr lang="en-GB" sz="3200" b="1" dirty="0" smtClean="0"/>
              <a:t>facts</a:t>
            </a:r>
            <a:endParaRPr lang="en-GB" sz="3200" b="1" dirty="0"/>
          </a:p>
          <a:p>
            <a:pPr algn="ctr"/>
            <a:endParaRPr lang="en-GB" dirty="0"/>
          </a:p>
        </p:txBody>
      </p:sp>
    </p:spTree>
    <p:extLst>
      <p:ext uri="{BB962C8B-B14F-4D97-AF65-F5344CB8AC3E}">
        <p14:creationId xmlns:p14="http://schemas.microsoft.com/office/powerpoint/2010/main" val="40032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25 - 45 Minutes </a:t>
            </a:r>
            <a:endParaRPr lang="en-GB" dirty="0"/>
          </a:p>
        </p:txBody>
      </p:sp>
      <p:sp>
        <p:nvSpPr>
          <p:cNvPr id="4" name="Title 3"/>
          <p:cNvSpPr>
            <a:spLocks noGrp="1"/>
          </p:cNvSpPr>
          <p:nvPr>
            <p:ph type="title"/>
          </p:nvPr>
        </p:nvSpPr>
        <p:spPr/>
        <p:txBody>
          <a:bodyPr/>
          <a:lstStyle/>
          <a:p>
            <a:r>
              <a:rPr lang="en-GB" dirty="0" smtClean="0"/>
              <a:t>GROUP WORK</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94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dirty="0" smtClean="0"/>
              <a:t>GROUP TASK</a:t>
            </a:r>
            <a:endParaRPr lang="en-GB" sz="7200" dirty="0"/>
          </a:p>
        </p:txBody>
      </p:sp>
      <p:sp>
        <p:nvSpPr>
          <p:cNvPr id="3" name="Content Placeholder 2"/>
          <p:cNvSpPr>
            <a:spLocks noGrp="1"/>
          </p:cNvSpPr>
          <p:nvPr>
            <p:ph idx="1"/>
          </p:nvPr>
        </p:nvSpPr>
        <p:spPr>
          <a:xfrm>
            <a:off x="457200" y="1600200"/>
            <a:ext cx="6491064" cy="4525963"/>
          </a:xfrm>
        </p:spPr>
        <p:txBody>
          <a:bodyPr>
            <a:normAutofit fontScale="92500" lnSpcReduction="20000"/>
          </a:bodyPr>
          <a:lstStyle/>
          <a:p>
            <a:r>
              <a:rPr lang="en-GB" sz="4000" dirty="0" smtClean="0"/>
              <a:t>In groups you must </a:t>
            </a:r>
            <a:r>
              <a:rPr lang="en-GB" sz="4000" dirty="0"/>
              <a:t>create a short documentary to show that young offenders should </a:t>
            </a:r>
            <a:r>
              <a:rPr lang="en-GB" sz="4000" dirty="0" smtClean="0"/>
              <a:t>receive the same or different </a:t>
            </a:r>
            <a:r>
              <a:rPr lang="en-GB" sz="4000" dirty="0"/>
              <a:t>punishments to adult offenders</a:t>
            </a:r>
            <a:r>
              <a:rPr lang="en-GB" sz="4000" dirty="0" smtClean="0"/>
              <a:t>.</a:t>
            </a:r>
          </a:p>
          <a:p>
            <a:endParaRPr lang="en-GB" sz="4000" dirty="0"/>
          </a:p>
          <a:p>
            <a:r>
              <a:rPr lang="en-GB" sz="4000" dirty="0" smtClean="0"/>
              <a:t>Each group will receive a </a:t>
            </a:r>
            <a:r>
              <a:rPr lang="en-GB" sz="4000" dirty="0"/>
              <a:t>‘FOR</a:t>
            </a:r>
            <a:r>
              <a:rPr lang="en-GB" sz="4000" dirty="0" smtClean="0"/>
              <a:t>’ or ’AGAINST</a:t>
            </a:r>
            <a:r>
              <a:rPr lang="en-GB" sz="4000" dirty="0"/>
              <a:t>’ </a:t>
            </a:r>
            <a:r>
              <a:rPr lang="en-GB" sz="4000" dirty="0" smtClean="0"/>
              <a:t>card and a planning </a:t>
            </a:r>
            <a:r>
              <a:rPr lang="en-GB" sz="4000" dirty="0"/>
              <a:t>sheet works</a:t>
            </a:r>
            <a:r>
              <a:rPr lang="en-GB" sz="4000" dirty="0" smtClean="0"/>
              <a:t>.</a:t>
            </a:r>
            <a:endParaRPr lang="en-GB" sz="4000" dirty="0"/>
          </a:p>
        </p:txBody>
      </p:sp>
      <p:pic>
        <p:nvPicPr>
          <p:cNvPr id="4" name="Picture 2" descr="http://www.filmsite.org/images/documentary-genre.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04664"/>
            <a:ext cx="1905000" cy="61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23220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1143000"/>
          </a:xfrm>
        </p:spPr>
        <p:txBody>
          <a:bodyPr>
            <a:normAutofit/>
          </a:bodyPr>
          <a:lstStyle/>
          <a:p>
            <a:r>
              <a:rPr lang="en-GB" sz="6600" dirty="0" smtClean="0"/>
              <a:t>MUST HAVES…</a:t>
            </a:r>
            <a:endParaRPr lang="en-GB" sz="6600" dirty="0"/>
          </a:p>
        </p:txBody>
      </p:sp>
      <p:sp>
        <p:nvSpPr>
          <p:cNvPr id="5" name="Content Placeholder 4"/>
          <p:cNvSpPr>
            <a:spLocks noGrp="1"/>
          </p:cNvSpPr>
          <p:nvPr>
            <p:ph idx="1"/>
          </p:nvPr>
        </p:nvSpPr>
        <p:spPr>
          <a:xfrm>
            <a:off x="457200" y="1124744"/>
            <a:ext cx="8229600" cy="5400600"/>
          </a:xfrm>
        </p:spPr>
        <p:txBody>
          <a:bodyPr>
            <a:noAutofit/>
          </a:bodyPr>
          <a:lstStyle/>
          <a:p>
            <a:r>
              <a:rPr lang="en-GB" sz="3600" b="1" dirty="0"/>
              <a:t>Students will need to include the following:</a:t>
            </a:r>
          </a:p>
          <a:p>
            <a:r>
              <a:rPr lang="en-GB" sz="3200" dirty="0"/>
              <a:t>A news presenter using </a:t>
            </a:r>
            <a:r>
              <a:rPr lang="en-GB" sz="3200" i="1" dirty="0"/>
              <a:t>narration.</a:t>
            </a:r>
          </a:p>
          <a:p>
            <a:r>
              <a:rPr lang="en-GB" sz="3200" dirty="0"/>
              <a:t>A recreation of a crime or </a:t>
            </a:r>
            <a:r>
              <a:rPr lang="en-GB" sz="3200" i="1" dirty="0"/>
              <a:t>flashback (cross-cutting).</a:t>
            </a:r>
          </a:p>
          <a:p>
            <a:r>
              <a:rPr lang="en-GB" sz="3200" dirty="0"/>
              <a:t>An interview with a victim, police officer, criminal, </a:t>
            </a:r>
            <a:r>
              <a:rPr lang="en-GB" sz="3200" dirty="0" err="1"/>
              <a:t>etc</a:t>
            </a:r>
            <a:r>
              <a:rPr lang="en-GB" sz="3200" dirty="0"/>
              <a:t>, using </a:t>
            </a:r>
            <a:r>
              <a:rPr lang="en-GB" sz="3200" i="1" dirty="0"/>
              <a:t>hot seating</a:t>
            </a:r>
            <a:r>
              <a:rPr lang="en-GB" sz="3200" dirty="0"/>
              <a:t>. (Or an </a:t>
            </a:r>
            <a:r>
              <a:rPr lang="en-GB" sz="3200" dirty="0" smtClean="0"/>
              <a:t>interview with </a:t>
            </a:r>
            <a:r>
              <a:rPr lang="en-GB" sz="3200" dirty="0"/>
              <a:t>Marcus in the YOI.)</a:t>
            </a:r>
          </a:p>
          <a:p>
            <a:r>
              <a:rPr lang="en-GB" sz="3200" dirty="0"/>
              <a:t>There should be tidy transitions between scenes, during which the presenter may want </a:t>
            </a:r>
            <a:r>
              <a:rPr lang="en-GB" sz="3200" dirty="0" smtClean="0"/>
              <a:t>to speak</a:t>
            </a:r>
            <a:r>
              <a:rPr lang="en-GB" sz="3200" dirty="0"/>
              <a:t>.</a:t>
            </a:r>
            <a:endParaRPr lang="en-GB" sz="3200" b="1" dirty="0">
              <a:solidFill>
                <a:schemeClr val="bg1"/>
              </a:solidFill>
            </a:endParaRPr>
          </a:p>
        </p:txBody>
      </p:sp>
    </p:spTree>
    <p:extLst>
      <p:ext uri="{BB962C8B-B14F-4D97-AF65-F5344CB8AC3E}">
        <p14:creationId xmlns:p14="http://schemas.microsoft.com/office/powerpoint/2010/main" val="235116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45 - 55 Minutes </a:t>
            </a:r>
            <a:endParaRPr lang="en-GB" dirty="0"/>
          </a:p>
        </p:txBody>
      </p:sp>
      <p:sp>
        <p:nvSpPr>
          <p:cNvPr id="4" name="Title 3"/>
          <p:cNvSpPr>
            <a:spLocks noGrp="1"/>
          </p:cNvSpPr>
          <p:nvPr>
            <p:ph type="title"/>
          </p:nvPr>
        </p:nvSpPr>
        <p:spPr/>
        <p:txBody>
          <a:bodyPr/>
          <a:lstStyle/>
          <a:p>
            <a:r>
              <a:rPr lang="en-GB" dirty="0" smtClean="0"/>
              <a:t>PERFORM/EVALUATE</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747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6600" dirty="0" smtClean="0"/>
              <a:t>PERFORM/FEEDBACK</a:t>
            </a:r>
            <a:endParaRPr lang="en-GB" sz="6600" dirty="0"/>
          </a:p>
        </p:txBody>
      </p:sp>
      <p:sp>
        <p:nvSpPr>
          <p:cNvPr id="3" name="Content Placeholder 2"/>
          <p:cNvSpPr>
            <a:spLocks noGrp="1"/>
          </p:cNvSpPr>
          <p:nvPr>
            <p:ph idx="1"/>
          </p:nvPr>
        </p:nvSpPr>
        <p:spPr/>
        <p:txBody>
          <a:bodyPr>
            <a:normAutofit fontScale="92500" lnSpcReduction="10000"/>
          </a:bodyPr>
          <a:lstStyle/>
          <a:p>
            <a:r>
              <a:rPr lang="en-GB" dirty="0" smtClean="0"/>
              <a:t>Some groups will perform</a:t>
            </a:r>
          </a:p>
          <a:p>
            <a:r>
              <a:rPr lang="en-GB" dirty="0" smtClean="0"/>
              <a:t>Students are to give peer feedback using P.E.E.E.E.E</a:t>
            </a:r>
          </a:p>
          <a:p>
            <a:r>
              <a:rPr lang="en-GB" dirty="0" smtClean="0"/>
              <a:t>Students are to consider how </a:t>
            </a:r>
            <a:r>
              <a:rPr lang="en-GB" dirty="0"/>
              <a:t>cross-cutting, hot seating and </a:t>
            </a:r>
            <a:r>
              <a:rPr lang="en-GB" dirty="0" smtClean="0"/>
              <a:t>narration</a:t>
            </a:r>
            <a:r>
              <a:rPr lang="en-GB" dirty="0"/>
              <a:t> </a:t>
            </a:r>
            <a:r>
              <a:rPr lang="en-GB" dirty="0" smtClean="0"/>
              <a:t>have been used </a:t>
            </a:r>
            <a:r>
              <a:rPr lang="en-GB" dirty="0"/>
              <a:t>to show the </a:t>
            </a:r>
            <a:r>
              <a:rPr lang="en-GB" dirty="0" smtClean="0"/>
              <a:t>groups argument.</a:t>
            </a:r>
          </a:p>
          <a:p>
            <a:endParaRPr lang="en-GB" dirty="0"/>
          </a:p>
          <a:p>
            <a:r>
              <a:rPr lang="en-GB" dirty="0" smtClean="0"/>
              <a:t>REMEMBER</a:t>
            </a:r>
          </a:p>
          <a:p>
            <a:r>
              <a:rPr lang="en-GB" dirty="0" smtClean="0"/>
              <a:t>Point (E)</a:t>
            </a:r>
          </a:p>
          <a:p>
            <a:r>
              <a:rPr lang="en-GB" dirty="0" smtClean="0"/>
              <a:t>Example (D)</a:t>
            </a:r>
          </a:p>
          <a:p>
            <a:r>
              <a:rPr lang="en-GB" dirty="0" smtClean="0"/>
              <a:t>Explain (C) </a:t>
            </a:r>
          </a:p>
          <a:p>
            <a:r>
              <a:rPr lang="en-GB" dirty="0" smtClean="0"/>
              <a:t>Explore (C/B)</a:t>
            </a:r>
          </a:p>
          <a:p>
            <a:r>
              <a:rPr lang="en-GB" dirty="0" smtClean="0"/>
              <a:t>Expand (B/A)</a:t>
            </a:r>
          </a:p>
          <a:p>
            <a:r>
              <a:rPr lang="en-GB" dirty="0" smtClean="0"/>
              <a:t>Evaluate (A)</a:t>
            </a:r>
            <a:endParaRPr lang="en-GB" dirty="0"/>
          </a:p>
        </p:txBody>
      </p:sp>
    </p:spTree>
    <p:extLst>
      <p:ext uri="{BB962C8B-B14F-4D97-AF65-F5344CB8AC3E}">
        <p14:creationId xmlns:p14="http://schemas.microsoft.com/office/powerpoint/2010/main" val="2980265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55 -60 Minutes </a:t>
            </a:r>
            <a:endParaRPr lang="en-GB" dirty="0"/>
          </a:p>
        </p:txBody>
      </p:sp>
      <p:sp>
        <p:nvSpPr>
          <p:cNvPr id="4" name="Title 3"/>
          <p:cNvSpPr>
            <a:spLocks noGrp="1"/>
          </p:cNvSpPr>
          <p:nvPr>
            <p:ph type="title"/>
          </p:nvPr>
        </p:nvSpPr>
        <p:spPr/>
        <p:txBody>
          <a:bodyPr/>
          <a:lstStyle/>
          <a:p>
            <a:r>
              <a:rPr lang="en-GB" dirty="0" smtClean="0"/>
              <a:t>PLENARY</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33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6600" dirty="0" smtClean="0"/>
              <a:t>WALT:</a:t>
            </a:r>
            <a:endParaRPr lang="en-GB" sz="6600" dirty="0"/>
          </a:p>
        </p:txBody>
      </p:sp>
      <p:sp>
        <p:nvSpPr>
          <p:cNvPr id="3" name="Content Placeholder 2"/>
          <p:cNvSpPr>
            <a:spLocks noGrp="1"/>
          </p:cNvSpPr>
          <p:nvPr>
            <p:ph idx="1"/>
          </p:nvPr>
        </p:nvSpPr>
        <p:spPr/>
        <p:txBody>
          <a:bodyPr>
            <a:normAutofit lnSpcReduction="10000"/>
          </a:bodyPr>
          <a:lstStyle/>
          <a:p>
            <a:r>
              <a:rPr lang="en-GB" sz="4000" dirty="0"/>
              <a:t>To consolidate students’ knowledge of the differences between youth punishment </a:t>
            </a:r>
            <a:r>
              <a:rPr lang="en-GB" sz="4000" dirty="0" smtClean="0"/>
              <a:t>and adult punishment.</a:t>
            </a:r>
          </a:p>
          <a:p>
            <a:pPr marL="0" indent="0">
              <a:buNone/>
            </a:pPr>
            <a:endParaRPr lang="en-GB" sz="4000" dirty="0"/>
          </a:p>
          <a:p>
            <a:r>
              <a:rPr lang="en-GB" sz="4000" dirty="0" smtClean="0"/>
              <a:t>To </a:t>
            </a:r>
            <a:r>
              <a:rPr lang="en-GB" sz="4000" dirty="0"/>
              <a:t>learn a variety of techniques to help create a persuasive argument in the form of </a:t>
            </a:r>
            <a:r>
              <a:rPr lang="en-GB" sz="4000" dirty="0" smtClean="0"/>
              <a:t>a documentary</a:t>
            </a:r>
            <a:r>
              <a:rPr lang="en-GB" sz="4000" dirty="0"/>
              <a:t>.</a:t>
            </a:r>
          </a:p>
        </p:txBody>
      </p:sp>
    </p:spTree>
    <p:extLst>
      <p:ext uri="{BB962C8B-B14F-4D97-AF65-F5344CB8AC3E}">
        <p14:creationId xmlns:p14="http://schemas.microsoft.com/office/powerpoint/2010/main" val="2754373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7200" dirty="0" smtClean="0"/>
              <a:t>QUESTION TIME</a:t>
            </a:r>
            <a:endParaRPr lang="en-GB" sz="7200" dirty="0"/>
          </a:p>
        </p:txBody>
      </p:sp>
      <p:sp>
        <p:nvSpPr>
          <p:cNvPr id="5" name="Content Placeholder 4"/>
          <p:cNvSpPr>
            <a:spLocks noGrp="1"/>
          </p:cNvSpPr>
          <p:nvPr>
            <p:ph idx="1"/>
          </p:nvPr>
        </p:nvSpPr>
        <p:spPr/>
        <p:txBody>
          <a:bodyPr>
            <a:normAutofit lnSpcReduction="10000"/>
          </a:bodyPr>
          <a:lstStyle/>
          <a:p>
            <a:r>
              <a:rPr lang="en-GB" sz="3600" b="1" i="1" dirty="0" smtClean="0">
                <a:solidFill>
                  <a:schemeClr val="tx2">
                    <a:lumMod val="10000"/>
                  </a:schemeClr>
                </a:solidFill>
              </a:rPr>
              <a:t>As a whole class let’s think about this…</a:t>
            </a:r>
          </a:p>
          <a:p>
            <a:endParaRPr lang="en-GB" sz="3600" b="1" i="1" dirty="0" smtClean="0">
              <a:solidFill>
                <a:schemeClr val="tx2">
                  <a:lumMod val="10000"/>
                </a:schemeClr>
              </a:solidFill>
            </a:endParaRPr>
          </a:p>
          <a:p>
            <a:r>
              <a:rPr lang="en-GB" sz="3600" dirty="0"/>
              <a:t>Have any of the news reports you’ve seen changed your opinion of youth punishments</a:t>
            </a:r>
            <a:r>
              <a:rPr lang="en-GB" sz="3600" dirty="0" smtClean="0"/>
              <a:t>?</a:t>
            </a:r>
          </a:p>
          <a:p>
            <a:endParaRPr lang="en-GB" sz="3600" dirty="0"/>
          </a:p>
          <a:p>
            <a:r>
              <a:rPr lang="en-GB" sz="3600" dirty="0"/>
              <a:t>Did they manage to persuade you to think differently?</a:t>
            </a:r>
            <a:endParaRPr lang="en-GB" sz="3600" b="1" i="1" dirty="0">
              <a:solidFill>
                <a:schemeClr val="tx2">
                  <a:lumMod val="10000"/>
                </a:schemeClr>
              </a:solidFill>
            </a:endParaRPr>
          </a:p>
        </p:txBody>
      </p:sp>
    </p:spTree>
    <p:extLst>
      <p:ext uri="{BB962C8B-B14F-4D97-AF65-F5344CB8AC3E}">
        <p14:creationId xmlns:p14="http://schemas.microsoft.com/office/powerpoint/2010/main" val="1077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circle(in)">
                                      <p:cBhvr>
                                        <p:cTn id="12" dur="20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ircle(in)">
                                      <p:cBhvr>
                                        <p:cTn id="17"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620688"/>
            <a:ext cx="8229600" cy="5505475"/>
          </a:xfrm>
        </p:spPr>
        <p:txBody>
          <a:bodyPr>
            <a:noAutofit/>
          </a:bodyPr>
          <a:lstStyle/>
          <a:p>
            <a:pPr marL="0" indent="0">
              <a:buNone/>
            </a:pPr>
            <a:r>
              <a:rPr lang="en-GB" sz="11500" b="1" dirty="0" smtClean="0"/>
              <a:t>HOW DID YOU DO TODAY?</a:t>
            </a:r>
            <a:endParaRPr lang="en-GB" sz="11500" b="1" dirty="0"/>
          </a:p>
        </p:txBody>
      </p:sp>
    </p:spTree>
    <p:extLst>
      <p:ext uri="{BB962C8B-B14F-4D97-AF65-F5344CB8AC3E}">
        <p14:creationId xmlns:p14="http://schemas.microsoft.com/office/powerpoint/2010/main" val="3969289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dirty="0" smtClean="0"/>
              <a:t>LESSON OUTCOMES</a:t>
            </a:r>
            <a:endParaRPr lang="en-GB" sz="7200" dirty="0"/>
          </a:p>
        </p:txBody>
      </p:sp>
      <p:sp>
        <p:nvSpPr>
          <p:cNvPr id="3" name="Content Placeholder 2"/>
          <p:cNvSpPr>
            <a:spLocks noGrp="1"/>
          </p:cNvSpPr>
          <p:nvPr>
            <p:ph idx="1"/>
          </p:nvPr>
        </p:nvSpPr>
        <p:spPr>
          <a:xfrm>
            <a:off x="457200" y="1600200"/>
            <a:ext cx="8229600" cy="5069160"/>
          </a:xfrm>
        </p:spPr>
        <p:txBody>
          <a:bodyPr>
            <a:normAutofit fontScale="92500"/>
          </a:bodyPr>
          <a:lstStyle/>
          <a:p>
            <a:r>
              <a:rPr lang="en-GB" sz="2800" b="1" dirty="0" smtClean="0"/>
              <a:t>I will stay in role during tasks/activities/performances. </a:t>
            </a:r>
          </a:p>
          <a:p>
            <a:endParaRPr lang="en-GB" sz="2800" b="1" dirty="0"/>
          </a:p>
          <a:p>
            <a:r>
              <a:rPr lang="en-GB" sz="2800" b="1" dirty="0" smtClean="0"/>
              <a:t>I will </a:t>
            </a:r>
            <a:r>
              <a:rPr lang="en-GB" sz="2800" b="1" dirty="0"/>
              <a:t>confidently perform </a:t>
            </a:r>
            <a:r>
              <a:rPr lang="en-GB" sz="2800" b="1" dirty="0" smtClean="0"/>
              <a:t>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(Cross Cutting/Narration/Hot Seating)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3169139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686800" cy="1143000"/>
          </a:xfrm>
        </p:spPr>
        <p:txBody>
          <a:bodyPr>
            <a:noAutofit/>
          </a:bodyPr>
          <a:lstStyle/>
          <a:p>
            <a:pPr algn="ctr"/>
            <a:r>
              <a:rPr lang="en-GB" sz="4400" dirty="0" smtClean="0"/>
              <a:t>LESSON OUTCOMES</a:t>
            </a:r>
            <a:br>
              <a:rPr lang="en-GB" sz="4400" dirty="0" smtClean="0"/>
            </a:br>
            <a:r>
              <a:rPr lang="en-GB" sz="4400" dirty="0" smtClean="0">
                <a:solidFill>
                  <a:srgbClr val="FF0000"/>
                </a:solidFill>
              </a:rPr>
              <a:t>ADD LEVELS and DIFFERENTIATION </a:t>
            </a:r>
            <a:endParaRPr lang="en-GB" sz="4400" dirty="0">
              <a:solidFill>
                <a:srgbClr val="FF0000"/>
              </a:solidFill>
            </a:endParaRP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sz="2800" b="1" dirty="0" smtClean="0"/>
              <a:t>I will stay in role during tasks/activities/performances. </a:t>
            </a:r>
          </a:p>
          <a:p>
            <a:endParaRPr lang="en-GB" sz="2800" b="1" dirty="0"/>
          </a:p>
          <a:p>
            <a:r>
              <a:rPr lang="en-GB" sz="2800" b="1" dirty="0" smtClean="0"/>
              <a:t>I will perform 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(thought tracking/still image)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2103114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smtClean="0"/>
              <a:t>WILF:</a:t>
            </a:r>
            <a:endParaRPr lang="en-GB" sz="7200" dirty="0"/>
          </a:p>
        </p:txBody>
      </p:sp>
      <p:sp>
        <p:nvSpPr>
          <p:cNvPr id="3" name="Content Placeholder 2"/>
          <p:cNvSpPr>
            <a:spLocks noGrp="1"/>
          </p:cNvSpPr>
          <p:nvPr>
            <p:ph idx="1"/>
          </p:nvPr>
        </p:nvSpPr>
        <p:spPr>
          <a:xfrm>
            <a:off x="457200" y="1600200"/>
            <a:ext cx="8229600" cy="5069160"/>
          </a:xfrm>
        </p:spPr>
        <p:txBody>
          <a:bodyPr>
            <a:normAutofit fontScale="92500"/>
          </a:bodyPr>
          <a:lstStyle/>
          <a:p>
            <a:r>
              <a:rPr lang="en-GB" sz="2800" b="1" dirty="0" smtClean="0"/>
              <a:t>I will stay in role during tasks/activities/performances. </a:t>
            </a:r>
          </a:p>
          <a:p>
            <a:endParaRPr lang="en-GB" sz="2800" b="1" dirty="0"/>
          </a:p>
          <a:p>
            <a:r>
              <a:rPr lang="en-GB" sz="2800" b="1" dirty="0" smtClean="0"/>
              <a:t>I will </a:t>
            </a:r>
            <a:r>
              <a:rPr lang="en-GB" sz="2800" b="1" dirty="0"/>
              <a:t>confidently perform </a:t>
            </a:r>
            <a:r>
              <a:rPr lang="en-GB" sz="2800" b="1" dirty="0" smtClean="0"/>
              <a:t>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(Cross Cutting/Narration/Hot Seating)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143476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686800" cy="1143000"/>
          </a:xfrm>
        </p:spPr>
        <p:txBody>
          <a:bodyPr>
            <a:noAutofit/>
          </a:bodyPr>
          <a:lstStyle/>
          <a:p>
            <a:pPr algn="ctr"/>
            <a:r>
              <a:rPr lang="en-GB" sz="4400" dirty="0" smtClean="0"/>
              <a:t>LESSON OUTCOMES</a:t>
            </a:r>
            <a:br>
              <a:rPr lang="en-GB" sz="4400" dirty="0" smtClean="0"/>
            </a:br>
            <a:r>
              <a:rPr lang="en-GB" sz="4400" dirty="0" smtClean="0">
                <a:solidFill>
                  <a:srgbClr val="FF0000"/>
                </a:solidFill>
              </a:rPr>
              <a:t>ADD LEVELS and DIFFERENTIATION </a:t>
            </a:r>
            <a:endParaRPr lang="en-GB" sz="4400" dirty="0">
              <a:solidFill>
                <a:srgbClr val="FF0000"/>
              </a:solidFill>
            </a:endParaRP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sz="2800" b="1" dirty="0" smtClean="0"/>
              <a:t>I will stay in role during tasks/activities/performances. </a:t>
            </a:r>
          </a:p>
          <a:p>
            <a:endParaRPr lang="en-GB" sz="2800" b="1" dirty="0"/>
          </a:p>
          <a:p>
            <a:r>
              <a:rPr lang="en-GB" sz="2800" b="1" dirty="0" smtClean="0"/>
              <a:t>I will perform 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(thought tracking/still image)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2103114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a:t>3</a:t>
            </a:r>
            <a:r>
              <a:rPr lang="en-GB" dirty="0" smtClean="0"/>
              <a:t>-15 Minutes</a:t>
            </a:r>
            <a:endParaRPr lang="en-GB" dirty="0"/>
          </a:p>
        </p:txBody>
      </p:sp>
      <p:sp>
        <p:nvSpPr>
          <p:cNvPr id="4" name="Title 3"/>
          <p:cNvSpPr>
            <a:spLocks noGrp="1"/>
          </p:cNvSpPr>
          <p:nvPr>
            <p:ph type="title"/>
          </p:nvPr>
        </p:nvSpPr>
        <p:spPr/>
        <p:txBody>
          <a:bodyPr>
            <a:noAutofit/>
          </a:bodyPr>
          <a:lstStyle/>
          <a:p>
            <a:r>
              <a:rPr lang="en-GB" sz="7200" dirty="0" smtClean="0"/>
              <a:t>STARTER</a:t>
            </a:r>
            <a:endParaRPr lang="en-GB" sz="72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831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22114"/>
          </a:xfrm>
        </p:spPr>
        <p:txBody>
          <a:bodyPr>
            <a:noAutofit/>
          </a:bodyPr>
          <a:lstStyle/>
          <a:p>
            <a:r>
              <a:rPr lang="en-GB" sz="7200" dirty="0" smtClean="0"/>
              <a:t>READ-A-FACT</a:t>
            </a:r>
            <a:endParaRPr lang="en-GB" sz="7200" dirty="0"/>
          </a:p>
        </p:txBody>
      </p:sp>
      <p:sp>
        <p:nvSpPr>
          <p:cNvPr id="6" name="Content Placeholder 5"/>
          <p:cNvSpPr>
            <a:spLocks noGrp="1"/>
          </p:cNvSpPr>
          <p:nvPr>
            <p:ph idx="1"/>
          </p:nvPr>
        </p:nvSpPr>
        <p:spPr>
          <a:xfrm>
            <a:off x="496838" y="1124744"/>
            <a:ext cx="8229600" cy="5328592"/>
          </a:xfrm>
        </p:spPr>
        <p:txBody>
          <a:bodyPr>
            <a:normAutofit lnSpcReduction="10000"/>
          </a:bodyPr>
          <a:lstStyle/>
          <a:p>
            <a:r>
              <a:rPr lang="en-GB" sz="3600" dirty="0"/>
              <a:t>Placards with facts on are displayed in the </a:t>
            </a:r>
            <a:r>
              <a:rPr lang="en-GB" sz="3600" dirty="0" smtClean="0"/>
              <a:t>space.</a:t>
            </a:r>
          </a:p>
          <a:p>
            <a:endParaRPr lang="en-GB" sz="3600" dirty="0"/>
          </a:p>
          <a:p>
            <a:endParaRPr lang="en-GB" sz="3600" dirty="0" smtClean="0"/>
          </a:p>
          <a:p>
            <a:endParaRPr lang="en-GB" sz="3600" dirty="0" smtClean="0"/>
          </a:p>
          <a:p>
            <a:r>
              <a:rPr lang="en-GB" sz="3600" dirty="0" smtClean="0"/>
              <a:t>It is your job to read the facts…you will need to make a decision on these facts so make sure you take a moment to digest the information</a:t>
            </a:r>
          </a:p>
          <a:p>
            <a:endParaRPr lang="en-GB" sz="2800" dirty="0"/>
          </a:p>
          <a:p>
            <a:endParaRPr lang="en-GB" sz="2800" dirty="0" smtClean="0"/>
          </a:p>
          <a:p>
            <a:endParaRPr lang="en-GB" sz="2800" dirty="0"/>
          </a:p>
          <a:p>
            <a:endParaRPr lang="en-GB" sz="2800" dirty="0" smtClean="0"/>
          </a:p>
          <a:p>
            <a:endParaRPr lang="en-GB" sz="2800" dirty="0"/>
          </a:p>
          <a:p>
            <a:endParaRPr lang="en-GB" sz="2800" dirty="0" smtClean="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04863"/>
            <a:ext cx="8496943" cy="1944217"/>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682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008112"/>
          </a:xfrm>
        </p:spPr>
        <p:txBody>
          <a:bodyPr>
            <a:normAutofit/>
          </a:bodyPr>
          <a:lstStyle/>
          <a:p>
            <a:r>
              <a:rPr lang="en-GB" sz="5400" dirty="0" smtClean="0"/>
              <a:t>DECISION TIME</a:t>
            </a:r>
            <a:endParaRPr lang="en-GB" sz="5400" dirty="0"/>
          </a:p>
        </p:txBody>
      </p:sp>
      <p:sp>
        <p:nvSpPr>
          <p:cNvPr id="5" name="Content Placeholder 4"/>
          <p:cNvSpPr>
            <a:spLocks noGrp="1"/>
          </p:cNvSpPr>
          <p:nvPr>
            <p:ph sz="half" idx="1"/>
          </p:nvPr>
        </p:nvSpPr>
        <p:spPr>
          <a:xfrm>
            <a:off x="251520" y="2143299"/>
            <a:ext cx="4038600" cy="4525963"/>
          </a:xfrm>
          <a:ln>
            <a:solidFill>
              <a:schemeClr val="bg1"/>
            </a:solidFill>
          </a:ln>
        </p:spPr>
        <p:txBody>
          <a:bodyPr>
            <a:normAutofit/>
          </a:bodyPr>
          <a:lstStyle/>
          <a:p>
            <a:r>
              <a:rPr lang="en-GB" sz="4400" b="1" dirty="0" smtClean="0">
                <a:solidFill>
                  <a:schemeClr val="bg1"/>
                </a:solidFill>
              </a:rPr>
              <a:t>Does the fact belong to a Y.O.I.</a:t>
            </a:r>
            <a:endParaRPr lang="en-GB" sz="4400" b="1" dirty="0">
              <a:solidFill>
                <a:schemeClr val="bg1"/>
              </a:solidFill>
            </a:endParaRPr>
          </a:p>
        </p:txBody>
      </p:sp>
      <p:sp>
        <p:nvSpPr>
          <p:cNvPr id="6" name="Content Placeholder 5"/>
          <p:cNvSpPr>
            <a:spLocks noGrp="1"/>
          </p:cNvSpPr>
          <p:nvPr>
            <p:ph sz="half" idx="2"/>
          </p:nvPr>
        </p:nvSpPr>
        <p:spPr>
          <a:xfrm>
            <a:off x="4932040" y="2132856"/>
            <a:ext cx="4038600" cy="4525963"/>
          </a:xfrm>
          <a:ln>
            <a:solidFill>
              <a:srgbClr val="FF0000"/>
            </a:solidFill>
          </a:ln>
        </p:spPr>
        <p:txBody>
          <a:bodyPr>
            <a:normAutofit/>
          </a:bodyPr>
          <a:lstStyle/>
          <a:p>
            <a:r>
              <a:rPr lang="en-GB" sz="4400" b="1" dirty="0" smtClean="0">
                <a:solidFill>
                  <a:srgbClr val="FF0000"/>
                </a:solidFill>
              </a:rPr>
              <a:t>Does the fact belong to an Adult prison</a:t>
            </a:r>
            <a:endParaRPr lang="en-GB" sz="4400" b="1" dirty="0">
              <a:solidFill>
                <a:srgbClr val="FF0000"/>
              </a:solidFill>
            </a:endParaRPr>
          </a:p>
        </p:txBody>
      </p:sp>
      <p:pic>
        <p:nvPicPr>
          <p:cNvPr id="2050" name="Picture 2" descr="http://converseprisonnews.files.wordpress.com/2012/04/juv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202670"/>
            <a:ext cx="4032448" cy="243458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therespectgroup.org/files/2011/04/prison_397713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4221088"/>
            <a:ext cx="3974470" cy="241616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539552" y="980728"/>
            <a:ext cx="7920880" cy="1200329"/>
          </a:xfrm>
          <a:prstGeom prst="rect">
            <a:avLst/>
          </a:prstGeom>
          <a:noFill/>
        </p:spPr>
        <p:txBody>
          <a:bodyPr wrap="square" rtlCol="0">
            <a:spAutoFit/>
          </a:bodyPr>
          <a:lstStyle/>
          <a:p>
            <a:r>
              <a:rPr lang="en-GB" sz="3600" b="1" dirty="0" smtClean="0"/>
              <a:t>As a class let’s decide which fact belongs to which prison…</a:t>
            </a:r>
            <a:endParaRPr lang="en-GB" sz="3600" b="1" dirty="0"/>
          </a:p>
        </p:txBody>
      </p:sp>
    </p:spTree>
    <p:extLst>
      <p:ext uri="{BB962C8B-B14F-4D97-AF65-F5344CB8AC3E}">
        <p14:creationId xmlns:p14="http://schemas.microsoft.com/office/powerpoint/2010/main" val="249994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92088"/>
          </a:xfrm>
        </p:spPr>
        <p:txBody>
          <a:bodyPr>
            <a:normAutofit/>
          </a:bodyPr>
          <a:lstStyle/>
          <a:p>
            <a:r>
              <a:rPr lang="en-GB" sz="4400" dirty="0" smtClean="0"/>
              <a:t>THE FACTS ARE…</a:t>
            </a:r>
            <a:endParaRPr lang="en-GB" sz="4400" dirty="0"/>
          </a:p>
        </p:txBody>
      </p:sp>
      <p:sp>
        <p:nvSpPr>
          <p:cNvPr id="3" name="Content Placeholder 2"/>
          <p:cNvSpPr>
            <a:spLocks noGrp="1"/>
          </p:cNvSpPr>
          <p:nvPr>
            <p:ph sz="half" idx="1"/>
          </p:nvPr>
        </p:nvSpPr>
        <p:spPr>
          <a:xfrm>
            <a:off x="457200" y="908720"/>
            <a:ext cx="4038600" cy="5688632"/>
          </a:xfrm>
        </p:spPr>
        <p:txBody>
          <a:bodyPr>
            <a:normAutofit fontScale="62500" lnSpcReduction="20000"/>
          </a:bodyPr>
          <a:lstStyle/>
          <a:p>
            <a:r>
              <a:rPr lang="en-GB" b="1" dirty="0" smtClean="0">
                <a:solidFill>
                  <a:schemeClr val="bg1"/>
                </a:solidFill>
              </a:rPr>
              <a:t>YOI</a:t>
            </a:r>
          </a:p>
          <a:p>
            <a:r>
              <a:rPr lang="en-GB" dirty="0" smtClean="0"/>
              <a:t>There </a:t>
            </a:r>
            <a:r>
              <a:rPr lang="en-GB" dirty="0"/>
              <a:t>is a low staff to offender ratio</a:t>
            </a:r>
            <a:r>
              <a:rPr lang="en-GB" dirty="0" smtClean="0"/>
              <a:t>.</a:t>
            </a:r>
          </a:p>
          <a:p>
            <a:endParaRPr lang="en-GB" dirty="0"/>
          </a:p>
          <a:p>
            <a:r>
              <a:rPr lang="en-GB" dirty="0" smtClean="0"/>
              <a:t>The </a:t>
            </a:r>
            <a:r>
              <a:rPr lang="en-GB" dirty="0"/>
              <a:t>prisoners are expected to take part in at least 25 hours’ of education per week</a:t>
            </a:r>
            <a:r>
              <a:rPr lang="en-GB" dirty="0" smtClean="0"/>
              <a:t>.</a:t>
            </a:r>
          </a:p>
          <a:p>
            <a:endParaRPr lang="en-GB" dirty="0"/>
          </a:p>
          <a:p>
            <a:r>
              <a:rPr lang="en-GB" dirty="0" smtClean="0"/>
              <a:t>They </a:t>
            </a:r>
            <a:r>
              <a:rPr lang="en-GB" dirty="0"/>
              <a:t>have sessions aimed at helping them to improve their behaviour</a:t>
            </a:r>
            <a:r>
              <a:rPr lang="en-GB" dirty="0" smtClean="0"/>
              <a:t>.</a:t>
            </a:r>
          </a:p>
          <a:p>
            <a:endParaRPr lang="en-GB" dirty="0"/>
          </a:p>
          <a:p>
            <a:r>
              <a:rPr lang="en-GB" dirty="0" smtClean="0"/>
              <a:t>There </a:t>
            </a:r>
            <a:r>
              <a:rPr lang="en-GB" dirty="0"/>
              <a:t>are opportunities for prisoners to undertake work in Community Service </a:t>
            </a:r>
            <a:r>
              <a:rPr lang="en-GB" dirty="0" smtClean="0"/>
              <a:t>Volunteer programmes</a:t>
            </a:r>
            <a:r>
              <a:rPr lang="en-GB" dirty="0"/>
              <a:t>. This might involve working with children with a disability or the elderly</a:t>
            </a:r>
            <a:r>
              <a:rPr lang="en-GB" dirty="0" smtClean="0"/>
              <a:t>.</a:t>
            </a:r>
          </a:p>
          <a:p>
            <a:endParaRPr lang="en-GB" dirty="0"/>
          </a:p>
          <a:p>
            <a:r>
              <a:rPr lang="en-GB" dirty="0" smtClean="0"/>
              <a:t>An </a:t>
            </a:r>
            <a:r>
              <a:rPr lang="en-GB" dirty="0"/>
              <a:t>induction session is organised for the first few days after an offender arrives at </a:t>
            </a:r>
            <a:r>
              <a:rPr lang="en-GB" dirty="0" smtClean="0"/>
              <a:t>prison. This </a:t>
            </a:r>
            <a:r>
              <a:rPr lang="en-GB" dirty="0"/>
              <a:t>is an opportunity to talk through any concerns and issues as well as </a:t>
            </a:r>
            <a:r>
              <a:rPr lang="en-GB" dirty="0" smtClean="0"/>
              <a:t>discussing opportunities for education and training during their sentence.</a:t>
            </a:r>
            <a:endParaRPr lang="en-GB" dirty="0"/>
          </a:p>
        </p:txBody>
      </p:sp>
      <p:sp>
        <p:nvSpPr>
          <p:cNvPr id="4" name="Content Placeholder 3"/>
          <p:cNvSpPr>
            <a:spLocks noGrp="1"/>
          </p:cNvSpPr>
          <p:nvPr>
            <p:ph sz="half" idx="2"/>
          </p:nvPr>
        </p:nvSpPr>
        <p:spPr>
          <a:xfrm>
            <a:off x="4648200" y="908720"/>
            <a:ext cx="4038600" cy="5688632"/>
          </a:xfrm>
        </p:spPr>
        <p:txBody>
          <a:bodyPr>
            <a:normAutofit fontScale="62500" lnSpcReduction="20000"/>
          </a:bodyPr>
          <a:lstStyle/>
          <a:p>
            <a:r>
              <a:rPr lang="en-GB" sz="3200" b="1" i="1" dirty="0">
                <a:solidFill>
                  <a:schemeClr val="bg1"/>
                </a:solidFill>
              </a:rPr>
              <a:t>Adult Prison</a:t>
            </a:r>
          </a:p>
          <a:p>
            <a:endParaRPr lang="en-GB" dirty="0"/>
          </a:p>
          <a:p>
            <a:r>
              <a:rPr lang="en-GB" sz="3800" dirty="0" smtClean="0"/>
              <a:t>More </a:t>
            </a:r>
            <a:r>
              <a:rPr lang="en-GB" sz="3800" dirty="0"/>
              <a:t>are in prison for ‘violence against the person’ than anything else.</a:t>
            </a:r>
          </a:p>
          <a:p>
            <a:endParaRPr lang="en-GB" sz="3800" dirty="0"/>
          </a:p>
          <a:p>
            <a:r>
              <a:rPr lang="en-GB" sz="3800" dirty="0" smtClean="0"/>
              <a:t>Next </a:t>
            </a:r>
            <a:r>
              <a:rPr lang="en-GB" sz="3800" dirty="0"/>
              <a:t>in order are drug offences, burglary, robbery and sexual offences. These </a:t>
            </a:r>
            <a:r>
              <a:rPr lang="en-GB" sz="3800" dirty="0" smtClean="0"/>
              <a:t>five categories </a:t>
            </a:r>
            <a:r>
              <a:rPr lang="en-GB" sz="3800" dirty="0"/>
              <a:t>account for the large majority of those in prison.</a:t>
            </a:r>
          </a:p>
          <a:p>
            <a:endParaRPr lang="en-GB" sz="3800" dirty="0" smtClean="0"/>
          </a:p>
          <a:p>
            <a:r>
              <a:rPr lang="en-GB" sz="3800" dirty="0" smtClean="0"/>
              <a:t>52 </a:t>
            </a:r>
            <a:r>
              <a:rPr lang="en-GB" sz="3800" dirty="0"/>
              <a:t>per cent of male prisoners and 71 per cent of female prisoners have no qualifications.</a:t>
            </a:r>
          </a:p>
        </p:txBody>
      </p:sp>
    </p:spTree>
    <p:extLst>
      <p:ext uri="{BB962C8B-B14F-4D97-AF65-F5344CB8AC3E}">
        <p14:creationId xmlns:p14="http://schemas.microsoft.com/office/powerpoint/2010/main" val="164862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98178"/>
          </a:xfrm>
        </p:spPr>
        <p:txBody>
          <a:bodyPr>
            <a:noAutofit/>
          </a:bodyPr>
          <a:lstStyle/>
          <a:p>
            <a:r>
              <a:rPr lang="en-GB" sz="3200" dirty="0"/>
              <a:t>Do you think young offenders should have the same or different punishments as</a:t>
            </a:r>
            <a:br>
              <a:rPr lang="en-GB" sz="3200" dirty="0"/>
            </a:br>
            <a:r>
              <a:rPr lang="en-GB" sz="3200" dirty="0"/>
              <a:t>adult offenders?</a:t>
            </a:r>
          </a:p>
        </p:txBody>
      </p:sp>
      <p:sp>
        <p:nvSpPr>
          <p:cNvPr id="3" name="Content Placeholder 2"/>
          <p:cNvSpPr>
            <a:spLocks noGrp="1"/>
          </p:cNvSpPr>
          <p:nvPr>
            <p:ph sz="half" idx="1"/>
          </p:nvPr>
        </p:nvSpPr>
        <p:spPr>
          <a:xfrm>
            <a:off x="467544" y="1988841"/>
            <a:ext cx="4038600" cy="1512167"/>
          </a:xfrm>
          <a:ln>
            <a:solidFill>
              <a:schemeClr val="bg1"/>
            </a:solidFill>
          </a:ln>
        </p:spPr>
        <p:txBody>
          <a:bodyPr/>
          <a:lstStyle/>
          <a:p>
            <a:r>
              <a:rPr lang="en-GB" b="1" dirty="0" smtClean="0"/>
              <a:t>SAME</a:t>
            </a:r>
            <a:endParaRPr lang="en-GB" b="1" dirty="0"/>
          </a:p>
        </p:txBody>
      </p:sp>
      <p:sp>
        <p:nvSpPr>
          <p:cNvPr id="4" name="Content Placeholder 3"/>
          <p:cNvSpPr>
            <a:spLocks noGrp="1"/>
          </p:cNvSpPr>
          <p:nvPr>
            <p:ph sz="half" idx="2"/>
          </p:nvPr>
        </p:nvSpPr>
        <p:spPr>
          <a:xfrm>
            <a:off x="4644008" y="1988841"/>
            <a:ext cx="4038600" cy="1512168"/>
          </a:xfrm>
          <a:ln>
            <a:solidFill>
              <a:srgbClr val="FF0000"/>
            </a:solidFill>
          </a:ln>
        </p:spPr>
        <p:txBody>
          <a:bodyPr/>
          <a:lstStyle/>
          <a:p>
            <a:r>
              <a:rPr lang="en-GB" b="1" dirty="0" smtClean="0"/>
              <a:t>DIFFERENT</a:t>
            </a:r>
            <a:endParaRPr lang="en-GB" b="1" dirty="0"/>
          </a:p>
        </p:txBody>
      </p:sp>
      <p:sp>
        <p:nvSpPr>
          <p:cNvPr id="5" name="TextBox 4"/>
          <p:cNvSpPr txBox="1"/>
          <p:nvPr/>
        </p:nvSpPr>
        <p:spPr>
          <a:xfrm>
            <a:off x="683568" y="3789040"/>
            <a:ext cx="7632848" cy="2800767"/>
          </a:xfrm>
          <a:prstGeom prst="rect">
            <a:avLst/>
          </a:prstGeom>
          <a:noFill/>
        </p:spPr>
        <p:txBody>
          <a:bodyPr wrap="square" rtlCol="0">
            <a:spAutoFit/>
          </a:bodyPr>
          <a:lstStyle/>
          <a:p>
            <a:r>
              <a:rPr lang="en-GB" sz="4400" b="1" dirty="0" smtClean="0"/>
              <a:t>On the wall are two lists, write your reason on your posit note and stick it to the paper lists provided.</a:t>
            </a:r>
            <a:endParaRPr lang="en-GB" sz="4400" b="1" dirty="0"/>
          </a:p>
        </p:txBody>
      </p:sp>
    </p:spTree>
    <p:extLst>
      <p:ext uri="{BB962C8B-B14F-4D97-AF65-F5344CB8AC3E}">
        <p14:creationId xmlns:p14="http://schemas.microsoft.com/office/powerpoint/2010/main" val="1958268016"/>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293</TotalTime>
  <Words>1189</Words>
  <Application>Microsoft Macintosh PowerPoint</Application>
  <PresentationFormat>On-screen Show (4:3)</PresentationFormat>
  <Paragraphs>144</Paragraphs>
  <Slides>23</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Tw Cen MT</vt:lpstr>
      <vt:lpstr>Arial</vt:lpstr>
      <vt:lpstr>Thatch</vt:lpstr>
      <vt:lpstr>YOUTH CRIME</vt:lpstr>
      <vt:lpstr>WALT:</vt:lpstr>
      <vt:lpstr>WILF:</vt:lpstr>
      <vt:lpstr>LESSON OUTCOMES ADD LEVELS and DIFFERENTIATION </vt:lpstr>
      <vt:lpstr>STARTER</vt:lpstr>
      <vt:lpstr>READ-A-FACT</vt:lpstr>
      <vt:lpstr>DECISION TIME</vt:lpstr>
      <vt:lpstr>THE FACTS ARE…</vt:lpstr>
      <vt:lpstr>Do you think young offenders should have the same or different punishments as adult offenders?</vt:lpstr>
      <vt:lpstr>WARM UP</vt:lpstr>
      <vt:lpstr>EXPLORATIVE STRATEGIES</vt:lpstr>
      <vt:lpstr>LOOK FOR THE STRATEGIES…</vt:lpstr>
      <vt:lpstr>STOP &amp; QUIZ!</vt:lpstr>
      <vt:lpstr>GROUP WORK</vt:lpstr>
      <vt:lpstr>GROUP TASK</vt:lpstr>
      <vt:lpstr>MUST HAVES…</vt:lpstr>
      <vt:lpstr>PERFORM/EVALUATE</vt:lpstr>
      <vt:lpstr>PERFORM/FEEDBACK</vt:lpstr>
      <vt:lpstr>PLENARY</vt:lpstr>
      <vt:lpstr>QUESTION TIME</vt:lpstr>
      <vt:lpstr>PowerPoint Presentation</vt:lpstr>
      <vt:lpstr>LESSON OUTCOMES</vt:lpstr>
      <vt:lpstr>LESSON OUTCOMES ADD LEVELS and DIFFERENTIATION </vt:lpstr>
    </vt:vector>
  </TitlesOfParts>
  <Company>Thamesview School</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CRIME</dc:title>
  <dc:creator>PFERGUSON217</dc:creator>
  <cp:lastModifiedBy>April Watts</cp:lastModifiedBy>
  <cp:revision>34</cp:revision>
  <dcterms:created xsi:type="dcterms:W3CDTF">2013-02-25T21:09:45Z</dcterms:created>
  <dcterms:modified xsi:type="dcterms:W3CDTF">2017-08-30T15:54:34Z</dcterms:modified>
</cp:coreProperties>
</file>